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9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7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9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4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E6CF-CE14-407C-BDF3-0B38A8BFC62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7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 smtClean="0"/>
              <a:t>Lesson 6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dirty="0" smtClean="0"/>
              <a:t>Introduction to MS Word</a:t>
            </a:r>
          </a:p>
          <a:p>
            <a:r>
              <a:rPr lang="en" dirty="0" smtClean="0"/>
              <a:t>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7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What are tables?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b="1" dirty="0" smtClean="0"/>
              <a:t>A table </a:t>
            </a:r>
            <a:r>
              <a:rPr lang="en" dirty="0" smtClean="0"/>
              <a:t>is one or more rows of cells that are often used to display numbers and other data for quick reference and analysis.</a:t>
            </a:r>
            <a:endParaRPr lang="en-US" dirty="0" smtClean="0"/>
          </a:p>
          <a:p>
            <a:r>
              <a:rPr lang="en" dirty="0" err="1" smtClean="0"/>
              <a:t>A </a:t>
            </a:r>
            <a:r>
              <a:rPr lang="en" dirty="0" smtClean="0"/>
              <a:t>table consists of </a:t>
            </a:r>
            <a:r>
              <a:rPr lang="en" b="1" dirty="0" smtClean="0"/>
              <a:t>rows </a:t>
            </a:r>
            <a:r>
              <a:rPr lang="en" dirty="0" smtClean="0"/>
              <a:t>and </a:t>
            </a:r>
            <a:r>
              <a:rPr lang="en" b="1" dirty="0" smtClean="0"/>
              <a:t>columns </a:t>
            </a:r>
            <a:r>
              <a:rPr lang="en" dirty="0" smtClean="0"/>
              <a:t>of </a:t>
            </a:r>
            <a:r>
              <a:rPr lang="en" b="1" dirty="0" smtClean="0"/>
              <a:t>cells </a:t>
            </a:r>
            <a:r>
              <a:rPr lang="en" dirty="0" smtClean="0"/>
              <a:t>, which you can fill with text and graphics.</a:t>
            </a:r>
            <a:endParaRPr lang="en-US" dirty="0" smtClean="0"/>
          </a:p>
          <a:p>
            <a:r>
              <a:rPr lang="en" dirty="0" smtClean="0"/>
              <a:t>Tables are often used to organize and present information.</a:t>
            </a:r>
            <a:endParaRPr lang="en-US" dirty="0" smtClean="0"/>
          </a:p>
          <a:p>
            <a:pPr marL="0" indent="0" algn="r">
              <a:buNone/>
            </a:pPr>
            <a:endParaRPr lang="el-GR" sz="1600" dirty="0" smtClean="0"/>
          </a:p>
          <a:p>
            <a:pPr marL="0" indent="0" algn="r">
              <a:buNone/>
            </a:pPr>
            <a:endParaRPr lang="el-GR" sz="1600" dirty="0"/>
          </a:p>
          <a:p>
            <a:pPr marL="0" indent="0" algn="r">
              <a:buNone/>
            </a:pPr>
            <a:r>
              <a:rPr lang="en" sz="1600" dirty="0" smtClean="0"/>
              <a:t>Source: http://www.lib.uth.gr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758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Table Examples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40" y="2851120"/>
            <a:ext cx="4618120" cy="2248095"/>
          </a:xfrm>
        </p:spPr>
      </p:pic>
    </p:spTree>
    <p:extLst>
      <p:ext uri="{BB962C8B-B14F-4D97-AF65-F5344CB8AC3E}">
        <p14:creationId xmlns:p14="http://schemas.microsoft.com/office/powerpoint/2010/main" val="265124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Table Formatting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1266"/>
          </a:xfrm>
        </p:spPr>
        <p:txBody>
          <a:bodyPr/>
          <a:lstStyle/>
          <a:p>
            <a:r>
              <a:rPr lang="en" dirty="0" smtClean="0"/>
              <a:t>Just as we format text that we saw in previous lessons, we format text in tables in the same way.</a:t>
            </a:r>
          </a:p>
          <a:p>
            <a:r>
              <a:rPr lang="en" dirty="0" smtClean="0"/>
              <a:t>In the same way, we can define in a table:</a:t>
            </a:r>
          </a:p>
          <a:p>
            <a:pPr lvl="1"/>
            <a:r>
              <a:rPr lang="en" dirty="0" smtClean="0"/>
              <a:t>Font</a:t>
            </a:r>
          </a:p>
          <a:p>
            <a:pPr lvl="1"/>
            <a:r>
              <a:rPr lang="en" dirty="0" smtClean="0"/>
              <a:t>Bold Writing</a:t>
            </a:r>
          </a:p>
          <a:p>
            <a:pPr lvl="1"/>
            <a:r>
              <a:rPr lang="en" dirty="0" smtClean="0"/>
              <a:t>Underlining</a:t>
            </a:r>
          </a:p>
          <a:p>
            <a:pPr lvl="1"/>
            <a:r>
              <a:rPr lang="en" dirty="0" smtClean="0"/>
              <a:t>Italic writing</a:t>
            </a:r>
          </a:p>
          <a:p>
            <a:pPr lvl="1"/>
            <a:r>
              <a:rPr lang="en" dirty="0" smtClean="0"/>
              <a:t>Font color</a:t>
            </a:r>
          </a:p>
          <a:p>
            <a:pPr lvl="1"/>
            <a:r>
              <a:rPr lang="en" dirty="0" smtClean="0"/>
              <a:t>Font size</a:t>
            </a:r>
          </a:p>
          <a:p>
            <a:pPr lvl="1"/>
            <a:r>
              <a:rPr lang="en" dirty="0" smtClean="0"/>
              <a:t>... </a:t>
            </a:r>
            <a:r>
              <a:rPr lang="en" dirty="0" err="1" smtClean="0"/>
              <a:t>etc.</a:t>
            </a:r>
            <a:r>
              <a:rPr lang="en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44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Table Examples (2)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261" y="2795452"/>
            <a:ext cx="8642074" cy="1842709"/>
          </a:xfrm>
        </p:spPr>
      </p:pic>
    </p:spTree>
    <p:extLst>
      <p:ext uri="{BB962C8B-B14F-4D97-AF65-F5344CB8AC3E}">
        <p14:creationId xmlns:p14="http://schemas.microsoft.com/office/powerpoint/2010/main" val="164788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Rows – Columns – Cells</a:t>
            </a:r>
            <a:endParaRPr lang="en-US" dirty="0"/>
          </a:p>
        </p:txBody>
      </p:sp>
      <p:pic>
        <p:nvPicPr>
          <p:cNvPr id="4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40" y="2877246"/>
            <a:ext cx="4618120" cy="2248095"/>
          </a:xfrm>
        </p:spPr>
      </p:pic>
      <p:cxnSp>
        <p:nvCxnSpPr>
          <p:cNvPr id="6" name="Ευθύγραμμο βέλος σύνδεσης 5"/>
          <p:cNvCxnSpPr/>
          <p:nvPr/>
        </p:nvCxnSpPr>
        <p:spPr>
          <a:xfrm flipH="1">
            <a:off x="2812869" y="3352800"/>
            <a:ext cx="974071" cy="444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 flipH="1" flipV="1">
            <a:off x="2751909" y="4258491"/>
            <a:ext cx="905691" cy="57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/>
          <p:nvPr/>
        </p:nvCxnSpPr>
        <p:spPr>
          <a:xfrm flipH="1">
            <a:off x="2708366" y="4001293"/>
            <a:ext cx="9492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66603" y="3816627"/>
            <a:ext cx="1288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LINES</a:t>
            </a:r>
            <a:endParaRPr lang="en-US" dirty="0"/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>
            <a:off x="5503817" y="4772297"/>
            <a:ext cx="461554" cy="966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03817" y="5913119"/>
            <a:ext cx="627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CELL</a:t>
            </a:r>
            <a:endParaRPr lang="en-US" dirty="0"/>
          </a:p>
        </p:txBody>
      </p:sp>
      <p:cxnSp>
        <p:nvCxnSpPr>
          <p:cNvPr id="17" name="Ευθύγραμμο βέλος σύνδεσης 16"/>
          <p:cNvCxnSpPr/>
          <p:nvPr/>
        </p:nvCxnSpPr>
        <p:spPr>
          <a:xfrm flipV="1">
            <a:off x="4450080" y="2508069"/>
            <a:ext cx="592183" cy="36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ύγραμμο βέλος σύνδεσης 18"/>
          <p:cNvCxnSpPr/>
          <p:nvPr/>
        </p:nvCxnSpPr>
        <p:spPr>
          <a:xfrm flipH="1" flipV="1">
            <a:off x="7053943" y="2499360"/>
            <a:ext cx="714103" cy="377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ύγραμμο βέλος σύνδεσης 20"/>
          <p:cNvCxnSpPr/>
          <p:nvPr/>
        </p:nvCxnSpPr>
        <p:spPr>
          <a:xfrm flipH="1" flipV="1">
            <a:off x="6453051" y="2508069"/>
            <a:ext cx="182880" cy="36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/>
          <p:nvPr/>
        </p:nvCxnSpPr>
        <p:spPr>
          <a:xfrm flipV="1">
            <a:off x="5503817" y="2499360"/>
            <a:ext cx="201586" cy="377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03817" y="1945716"/>
            <a:ext cx="143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400" dirty="0" smtClean="0"/>
              <a:t>COLUMNS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467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Table Insertion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09" y="1825625"/>
            <a:ext cx="9335182" cy="4351338"/>
          </a:xfrm>
        </p:spPr>
      </p:pic>
    </p:spTree>
    <p:extLst>
      <p:ext uri="{BB962C8B-B14F-4D97-AF65-F5344CB8AC3E}">
        <p14:creationId xmlns:p14="http://schemas.microsoft.com/office/powerpoint/2010/main" val="250048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Table Insertion – </a:t>
            </a:r>
            <a:r>
              <a:rPr lang="en" baseline="30000" dirty="0" smtClean="0"/>
              <a:t>2nd </a:t>
            </a:r>
            <a:r>
              <a:rPr lang="en" dirty="0" smtClean="0"/>
              <a:t>Method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337" y="2513645"/>
            <a:ext cx="3208298" cy="2644369"/>
          </a:xfr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05" y="1724907"/>
            <a:ext cx="2613887" cy="42218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82241" y="6174377"/>
            <a:ext cx="34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725988" y="5989711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506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143</Words>
  <Application>Microsoft Office PowerPoint</Application>
  <PresentationFormat>Ευρεία οθόνη</PresentationFormat>
  <Paragraphs>30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Lesson 6</vt:lpstr>
      <vt:lpstr>What are tables?</vt:lpstr>
      <vt:lpstr>Table Examples</vt:lpstr>
      <vt:lpstr>Table Formatting</vt:lpstr>
      <vt:lpstr>Table Examples (2)</vt:lpstr>
      <vt:lpstr>Rows – Columns – Cells</vt:lpstr>
      <vt:lpstr>Table Insertion</vt:lpstr>
      <vt:lpstr>Table Insertion – 2nd 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6ο</dc:title>
  <dc:creator>atsiov</dc:creator>
  <cp:lastModifiedBy>atsiov</cp:lastModifiedBy>
  <cp:revision>4</cp:revision>
  <dcterms:created xsi:type="dcterms:W3CDTF">2025-03-12T09:29:36Z</dcterms:created>
  <dcterms:modified xsi:type="dcterms:W3CDTF">2025-07-08T14:38:49Z</dcterms:modified>
</cp:coreProperties>
</file>